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Lst>
  <p:notesMasterIdLst>
    <p:notesMasterId r:id="rId12"/>
  </p:notesMasterIdLst>
  <p:sldIdLst>
    <p:sldId id="256" r:id="rId3"/>
    <p:sldId id="257" r:id="rId4"/>
    <p:sldId id="258" r:id="rId5"/>
    <p:sldId id="259" r:id="rId6"/>
    <p:sldId id="260" r:id="rId7"/>
    <p:sldId id="261" r:id="rId8"/>
    <p:sldId id="262" r:id="rId9"/>
    <p:sldId id="264" r:id="rId10"/>
    <p:sldId id="263" r:id="rId11"/>
  </p:sldIdLst>
  <p:sldSz cx="9144000" cy="5143500" type="screen16x9"/>
  <p:notesSz cx="6858000" cy="9144000"/>
  <p:embeddedFontLst>
    <p:embeddedFont>
      <p:font typeface="Inter" panose="020B0604020202020204" charset="0"/>
      <p:regular r:id="rId13"/>
      <p:bold r:id="rId14"/>
    </p:embeddedFont>
    <p:embeddedFont>
      <p:font typeface="League Spartan Medium" panose="020B0604020202020204" charset="0"/>
      <p:regular r:id="rId15"/>
      <p:bold r:id="rId16"/>
    </p:embeddedFont>
    <p:embeddedFont>
      <p:font typeface="Poppins" panose="00000500000000000000"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8" d="100"/>
          <a:sy n="78" d="100"/>
        </p:scale>
        <p:origin x="116"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SLIDES_API138590651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SLIDES_API13859065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7aa25d6a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7aa25d6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SLIDES_API138590651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SLIDES_API138590651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SLIDES_API1385906513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SLIDES_API138590651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SLIDES_API138590651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SLIDES_API138590651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SLIDES_API1385906513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SLIDES_API138590651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SLIDES_API1385906513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SLIDES_API138590651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SLIDES_API1385906513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SLIDES_API138590651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_Introduction_Slide_1"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56" name="Google Shape;5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7" name="Google Shape;57;p14"/>
          <p:cNvSpPr txBox="1">
            <a:spLocks noGrp="1"/>
          </p:cNvSpPr>
          <p:nvPr>
            <p:ph type="body" idx="1"/>
          </p:nvPr>
        </p:nvSpPr>
        <p:spPr>
          <a:xfrm>
            <a:off x="632175" y="1717350"/>
            <a:ext cx="5056800" cy="19596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SzPts val="1300"/>
              <a:buChar char="●"/>
              <a:defRPr sz="13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pic>
        <p:nvPicPr>
          <p:cNvPr id="58" name="Google Shape;58;p14"/>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59" name="Google Shape;59;p14"/>
          <p:cNvPicPr preferRelativeResize="0"/>
          <p:nvPr/>
        </p:nvPicPr>
        <p:blipFill rotWithShape="1">
          <a:blip r:embed="rId3">
            <a:alphaModFix/>
          </a:blip>
          <a:srcRect l="7871" r="4470"/>
          <a:stretch/>
        </p:blipFill>
        <p:spPr>
          <a:xfrm rot="5399995">
            <a:off x="5161977" y="1270987"/>
            <a:ext cx="5149824" cy="260152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A_Title_Body_1">
  <p:cSld name="TITLE_1">
    <p:spTree>
      <p:nvGrpSpPr>
        <p:cNvPr id="1" name="Shape 60"/>
        <p:cNvGrpSpPr/>
        <p:nvPr/>
      </p:nvGrpSpPr>
      <p:grpSpPr>
        <a:xfrm>
          <a:off x="0" y="0"/>
          <a:ext cx="0" cy="0"/>
          <a:chOff x="0" y="0"/>
          <a:chExt cx="0" cy="0"/>
        </a:xfrm>
      </p:grpSpPr>
      <p:sp>
        <p:nvSpPr>
          <p:cNvPr id="61" name="Google Shape;6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62" name="Google Shape;62;p15"/>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63" name="Google Shape;63;p15"/>
          <p:cNvSpPr>
            <a:spLocks noGrp="1"/>
          </p:cNvSpPr>
          <p:nvPr>
            <p:ph type="pic" idx="2"/>
          </p:nvPr>
        </p:nvSpPr>
        <p:spPr>
          <a:xfrm>
            <a:off x="5843075" y="632300"/>
            <a:ext cx="2615100" cy="3918900"/>
          </a:xfrm>
          <a:prstGeom prst="roundRect">
            <a:avLst>
              <a:gd name="adj" fmla="val 16667"/>
            </a:avLst>
          </a:prstGeom>
          <a:noFill/>
          <a:ln>
            <a:noFill/>
          </a:ln>
        </p:spPr>
      </p:sp>
      <p:sp>
        <p:nvSpPr>
          <p:cNvPr id="64" name="Google Shape;64;p15"/>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pic>
        <p:nvPicPr>
          <p:cNvPr id="65" name="Google Shape;65;p15"/>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66" name="Google Shape;66;p15"/>
          <p:cNvSpPr txBox="1">
            <a:spLocks noGrp="1"/>
          </p:cNvSpPr>
          <p:nvPr>
            <p:ph type="subTitle" idx="1"/>
          </p:nvPr>
        </p:nvSpPr>
        <p:spPr>
          <a:xfrm>
            <a:off x="642700" y="1723725"/>
            <a:ext cx="3605100" cy="1964700"/>
          </a:xfrm>
          <a:prstGeom prst="rect">
            <a:avLst/>
          </a:prstGeom>
        </p:spPr>
        <p:txBody>
          <a:bodyPr spcFirstLastPara="1" wrap="square" lIns="91425" tIns="91425" rIns="91425" bIns="91425" anchor="t" anchorCtr="0">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A_Title_Body_1_no_image">
  <p:cSld name="TITLE_1_2">
    <p:spTree>
      <p:nvGrpSpPr>
        <p:cNvPr id="1" name="Shape 67"/>
        <p:cNvGrpSpPr/>
        <p:nvPr/>
      </p:nvGrpSpPr>
      <p:grpSpPr>
        <a:xfrm>
          <a:off x="0" y="0"/>
          <a:ext cx="0" cy="0"/>
          <a:chOff x="0" y="0"/>
          <a:chExt cx="0" cy="0"/>
        </a:xfrm>
      </p:grpSpPr>
      <p:sp>
        <p:nvSpPr>
          <p:cNvPr id="68" name="Google Shape;6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69" name="Google Shape;69;p16"/>
          <p:cNvPicPr preferRelativeResize="0"/>
          <p:nvPr/>
        </p:nvPicPr>
        <p:blipFill>
          <a:blip r:embed="rId2">
            <a:alphaModFix/>
          </a:blip>
          <a:stretch>
            <a:fillRect/>
          </a:stretch>
        </p:blipFill>
        <p:spPr>
          <a:xfrm>
            <a:off x="6477450" y="2488875"/>
            <a:ext cx="2666551" cy="2654624"/>
          </a:xfrm>
          <a:prstGeom prst="rect">
            <a:avLst/>
          </a:prstGeom>
          <a:noFill/>
          <a:ln>
            <a:noFill/>
          </a:ln>
        </p:spPr>
      </p:pic>
      <p:sp>
        <p:nvSpPr>
          <p:cNvPr id="70" name="Google Shape;70;p16"/>
          <p:cNvSpPr txBox="1">
            <a:spLocks noGrp="1"/>
          </p:cNvSpPr>
          <p:nvPr>
            <p:ph type="title"/>
          </p:nvPr>
        </p:nvSpPr>
        <p:spPr>
          <a:xfrm>
            <a:off x="632175" y="920625"/>
            <a:ext cx="64851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pic>
        <p:nvPicPr>
          <p:cNvPr id="71" name="Google Shape;71;p16"/>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72" name="Google Shape;72;p16"/>
          <p:cNvSpPr txBox="1">
            <a:spLocks noGrp="1"/>
          </p:cNvSpPr>
          <p:nvPr>
            <p:ph type="subTitle" idx="1"/>
          </p:nvPr>
        </p:nvSpPr>
        <p:spPr>
          <a:xfrm>
            <a:off x="642700" y="1589400"/>
            <a:ext cx="6474600" cy="1964700"/>
          </a:xfrm>
          <a:prstGeom prst="rect">
            <a:avLst/>
          </a:prstGeom>
        </p:spPr>
        <p:txBody>
          <a:bodyPr spcFirstLastPara="1" wrap="square" lIns="91425" tIns="91425" rIns="91425" bIns="91425" anchor="t" anchorCtr="0">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A_Title_Body_2">
  <p:cSld name="TITLE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r="49205"/>
          <a:stretch/>
        </p:blipFill>
        <p:spPr>
          <a:xfrm flipH="1">
            <a:off x="0" y="-348137"/>
            <a:ext cx="1836600" cy="3599400"/>
          </a:xfrm>
          <a:prstGeom prst="rect">
            <a:avLst/>
          </a:prstGeom>
          <a:noFill/>
          <a:ln>
            <a:noFill/>
          </a:ln>
        </p:spPr>
      </p:pic>
      <p:pic>
        <p:nvPicPr>
          <p:cNvPr id="75" name="Google Shape;75;p17"/>
          <p:cNvPicPr preferRelativeResize="0"/>
          <p:nvPr/>
        </p:nvPicPr>
        <p:blipFill rotWithShape="1">
          <a:blip r:embed="rId2">
            <a:alphaModFix/>
          </a:blip>
          <a:srcRect r="49205"/>
          <a:stretch/>
        </p:blipFill>
        <p:spPr>
          <a:xfrm rot="10800000">
            <a:off x="0" y="1892237"/>
            <a:ext cx="1836600" cy="3599400"/>
          </a:xfrm>
          <a:prstGeom prst="rect">
            <a:avLst/>
          </a:prstGeom>
          <a:noFill/>
          <a:ln>
            <a:noFill/>
          </a:ln>
        </p:spPr>
      </p:pic>
      <p:sp>
        <p:nvSpPr>
          <p:cNvPr id="76" name="Google Shape;76;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77" name="Google Shape;77;p17"/>
          <p:cNvSpPr>
            <a:spLocks noGrp="1"/>
          </p:cNvSpPr>
          <p:nvPr>
            <p:ph type="pic" idx="2"/>
          </p:nvPr>
        </p:nvSpPr>
        <p:spPr>
          <a:xfrm>
            <a:off x="642700" y="632300"/>
            <a:ext cx="2615100" cy="3918900"/>
          </a:xfrm>
          <a:prstGeom prst="roundRect">
            <a:avLst>
              <a:gd name="adj" fmla="val 16667"/>
            </a:avLst>
          </a:prstGeom>
          <a:noFill/>
          <a:ln>
            <a:noFill/>
          </a:ln>
        </p:spPr>
      </p:sp>
      <p:sp>
        <p:nvSpPr>
          <p:cNvPr id="78" name="Google Shape;78;p17"/>
          <p:cNvSpPr/>
          <p:nvPr/>
        </p:nvSpPr>
        <p:spPr>
          <a:xfrm rot="-695">
            <a:off x="8410293" y="4393362"/>
            <a:ext cx="1484700" cy="1476900"/>
          </a:xfrm>
          <a:prstGeom prst="pie">
            <a:avLst>
              <a:gd name="adj1" fmla="val 10804369"/>
              <a:gd name="adj2" fmla="val 16200000"/>
            </a:avLst>
          </a:prstGeom>
          <a:gradFill>
            <a:gsLst>
              <a:gs pos="0">
                <a:srgbClr val="FFC982"/>
              </a:gs>
              <a:gs pos="100000">
                <a:srgbClr val="F58F09"/>
              </a:gs>
            </a:gsLst>
            <a:path path="circle">
              <a:fillToRect l="50000" t="50000" r="50000" b="50000"/>
            </a:path>
            <a:tileRect/>
          </a:gra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2C2C"/>
              </a:solidFill>
            </a:endParaRPr>
          </a:p>
        </p:txBody>
      </p:sp>
      <p:sp>
        <p:nvSpPr>
          <p:cNvPr id="79" name="Google Shape;79;p17"/>
          <p:cNvSpPr txBox="1">
            <a:spLocks noGrp="1"/>
          </p:cNvSpPr>
          <p:nvPr>
            <p:ph type="title"/>
          </p:nvPr>
        </p:nvSpPr>
        <p:spPr>
          <a:xfrm>
            <a:off x="4722075" y="997400"/>
            <a:ext cx="3589800" cy="6501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80" name="Google Shape;80;p17"/>
          <p:cNvSpPr/>
          <p:nvPr/>
        </p:nvSpPr>
        <p:spPr>
          <a:xfrm>
            <a:off x="4800600" y="632300"/>
            <a:ext cx="775500" cy="131400"/>
          </a:xfrm>
          <a:prstGeom prst="roundRect">
            <a:avLst>
              <a:gd name="adj" fmla="val 50000"/>
            </a:avLst>
          </a:prstGeom>
          <a:solidFill>
            <a:srgbClr val="F4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7"/>
          <p:cNvSpPr txBox="1">
            <a:spLocks noGrp="1"/>
          </p:cNvSpPr>
          <p:nvPr>
            <p:ph type="subTitle" idx="1"/>
          </p:nvPr>
        </p:nvSpPr>
        <p:spPr>
          <a:xfrm>
            <a:off x="4722075" y="1959150"/>
            <a:ext cx="3589800" cy="1964700"/>
          </a:xfrm>
          <a:prstGeom prst="rect">
            <a:avLst/>
          </a:prstGeom>
        </p:spPr>
        <p:txBody>
          <a:bodyPr spcFirstLastPara="1" wrap="square" lIns="91425" tIns="91425" rIns="91425" bIns="91425" anchor="t" anchorCtr="0">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A_Title_Body_3">
  <p:cSld name="TITLE_1_1_1">
    <p:spTree>
      <p:nvGrpSpPr>
        <p:cNvPr id="1" name="Shape 82"/>
        <p:cNvGrpSpPr/>
        <p:nvPr/>
      </p:nvGrpSpPr>
      <p:grpSpPr>
        <a:xfrm>
          <a:off x="0" y="0"/>
          <a:ext cx="0" cy="0"/>
          <a:chOff x="0" y="0"/>
          <a:chExt cx="0" cy="0"/>
        </a:xfrm>
      </p:grpSpPr>
      <p:sp>
        <p:nvSpPr>
          <p:cNvPr id="83" name="Google Shape;8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4" name="Google Shape;84;p18"/>
          <p:cNvSpPr txBox="1">
            <a:spLocks noGrp="1"/>
          </p:cNvSpPr>
          <p:nvPr>
            <p:ph type="subTitle" idx="1"/>
          </p:nvPr>
        </p:nvSpPr>
        <p:spPr>
          <a:xfrm>
            <a:off x="383075" y="1908900"/>
            <a:ext cx="2469000" cy="407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85" name="Google Shape;85;p18"/>
          <p:cNvSpPr txBox="1">
            <a:spLocks noGrp="1"/>
          </p:cNvSpPr>
          <p:nvPr>
            <p:ph type="subTitle" idx="2"/>
          </p:nvPr>
        </p:nvSpPr>
        <p:spPr>
          <a:xfrm>
            <a:off x="3284763" y="19089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86" name="Google Shape;86;p18"/>
          <p:cNvPicPr preferRelativeResize="0"/>
          <p:nvPr/>
        </p:nvPicPr>
        <p:blipFill rotWithShape="1">
          <a:blip r:embed="rId2">
            <a:alphaModFix/>
          </a:blip>
          <a:srcRect r="49205" b="13464"/>
          <a:stretch/>
        </p:blipFill>
        <p:spPr>
          <a:xfrm flipH="1">
            <a:off x="8025" y="3162568"/>
            <a:ext cx="1168200" cy="1980900"/>
          </a:xfrm>
          <a:prstGeom prst="rect">
            <a:avLst/>
          </a:prstGeom>
          <a:noFill/>
          <a:ln>
            <a:noFill/>
          </a:ln>
        </p:spPr>
      </p:pic>
      <p:sp>
        <p:nvSpPr>
          <p:cNvPr id="87" name="Google Shape;87;p18"/>
          <p:cNvSpPr txBox="1">
            <a:spLocks noGrp="1"/>
          </p:cNvSpPr>
          <p:nvPr>
            <p:ph type="title"/>
          </p:nvPr>
        </p:nvSpPr>
        <p:spPr>
          <a:xfrm>
            <a:off x="383075" y="1011550"/>
            <a:ext cx="7753500" cy="6360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88" name="Google Shape;88;p18"/>
          <p:cNvSpPr txBox="1">
            <a:spLocks noGrp="1"/>
          </p:cNvSpPr>
          <p:nvPr>
            <p:ph type="subTitle" idx="3"/>
          </p:nvPr>
        </p:nvSpPr>
        <p:spPr>
          <a:xfrm>
            <a:off x="6186450" y="19089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89" name="Google Shape;89;p18"/>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90"/>
        <p:cNvGrpSpPr/>
        <p:nvPr/>
      </p:nvGrpSpPr>
      <p:grpSpPr>
        <a:xfrm>
          <a:off x="0" y="0"/>
          <a:ext cx="0" cy="0"/>
          <a:chOff x="0" y="0"/>
          <a:chExt cx="0" cy="0"/>
        </a:xfrm>
      </p:grpSpPr>
      <p:sp>
        <p:nvSpPr>
          <p:cNvPr id="91" name="Google Shape;9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2" name="Google Shape;92;p19"/>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spAutoFit/>
          </a:bodyPr>
          <a:lstStyle>
            <a:lvl1pPr lvl="0" algn="ctr">
              <a:spcBef>
                <a:spcPts val="0"/>
              </a:spcBef>
              <a:spcAft>
                <a:spcPts val="0"/>
              </a:spcAft>
              <a:buSzPts val="28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a:endParaRPr/>
          </a:p>
        </p:txBody>
      </p:sp>
      <p:pic>
        <p:nvPicPr>
          <p:cNvPr id="93" name="Google Shape;93;p19"/>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9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League Spartan Medium"/>
              <a:buNone/>
              <a:defRPr sz="2800">
                <a:solidFill>
                  <a:schemeClr val="dk1"/>
                </a:solidFill>
                <a:latin typeface="League Spartan Medium"/>
                <a:ea typeface="League Spartan Medium"/>
                <a:cs typeface="League Spartan Medium"/>
                <a:sym typeface="League Spartan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spAutoFit/>
          </a:bodyPr>
          <a:lstStyle>
            <a:lvl1pPr marL="457200" lvl="0" indent="-311150">
              <a:lnSpc>
                <a:spcPct val="115000"/>
              </a:lnSpc>
              <a:spcBef>
                <a:spcPts val="0"/>
              </a:spcBef>
              <a:spcAft>
                <a:spcPts val="0"/>
              </a:spcAft>
              <a:buClr>
                <a:schemeClr val="dk2"/>
              </a:buClr>
              <a:buSzPts val="1300"/>
              <a:buFont typeface="Inter"/>
              <a:buChar char="●"/>
              <a:defRPr sz="1300">
                <a:solidFill>
                  <a:schemeClr val="dk2"/>
                </a:solidFill>
                <a:latin typeface="Inter"/>
                <a:ea typeface="Inter"/>
                <a:cs typeface="Inter"/>
                <a:sym typeface="Inter"/>
              </a:defRPr>
            </a:lvl1pPr>
            <a:lvl2pPr marL="914400" lvl="1"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marL="1371600" lvl="2"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marL="1828800" lvl="3"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marL="2286000" lvl="4"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marL="2743200" lvl="5"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marL="3200400" lvl="6"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marL="3657600" lvl="7"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marL="4114800" lvl="8"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530400" y="2208300"/>
            <a:ext cx="8083200" cy="10467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GB"/>
              <a:t>Roulette Lab - A Casino App Powered by Data Science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2"/>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Introduction</a:t>
            </a:r>
            <a:endParaRPr/>
          </a:p>
        </p:txBody>
      </p:sp>
      <p:sp>
        <p:nvSpPr>
          <p:cNvPr id="105" name="Google Shape;105;p22"/>
          <p:cNvSpPr txBox="1">
            <a:spLocks noGrp="1"/>
          </p:cNvSpPr>
          <p:nvPr>
            <p:ph type="body" idx="1"/>
          </p:nvPr>
        </p:nvSpPr>
        <p:spPr>
          <a:xfrm>
            <a:off x="632175" y="1717350"/>
            <a:ext cx="5056800" cy="1959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a:t>Roulette Lab is an interactive casino shiny app that brings the excitement of roulette to the digital world. It covers the features and functionality of the app, the background and development process, and its potential for integrating entertainment and data science.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23"/>
          <p:cNvPicPr preferRelativeResize="0">
            <a:picLocks noGrp="1"/>
          </p:cNvPicPr>
          <p:nvPr>
            <p:ph type="pic" idx="2"/>
          </p:nvPr>
        </p:nvPicPr>
        <p:blipFill rotWithShape="1">
          <a:blip r:embed="rId3">
            <a:alphaModFix/>
          </a:blip>
          <a:srcRect t="3410" b="3401"/>
          <a:stretch/>
        </p:blipFill>
        <p:spPr>
          <a:xfrm>
            <a:off x="5843075" y="632300"/>
            <a:ext cx="2615100" cy="3918900"/>
          </a:xfrm>
          <a:prstGeom prst="roundRect">
            <a:avLst>
              <a:gd name="adj" fmla="val 16667"/>
            </a:avLst>
          </a:prstGeom>
        </p:spPr>
      </p:pic>
      <p:sp>
        <p:nvSpPr>
          <p:cNvPr id="111" name="Google Shape;111;p23"/>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Introduction to Roulette Lab</a:t>
            </a:r>
            <a:endParaRPr/>
          </a:p>
        </p:txBody>
      </p:sp>
      <p:sp>
        <p:nvSpPr>
          <p:cNvPr id="112" name="Google Shape;112;p23"/>
          <p:cNvSpPr txBox="1">
            <a:spLocks noGrp="1"/>
          </p:cNvSpPr>
          <p:nvPr>
            <p:ph type="subTitle" idx="1"/>
          </p:nvPr>
        </p:nvSpPr>
        <p:spPr>
          <a:xfrm>
            <a:off x="642700" y="1723725"/>
            <a:ext cx="3605100" cy="19647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SzPts val="1300"/>
              <a:buChar char="●"/>
            </a:pPr>
            <a:r>
              <a:rPr lang="en-GB"/>
              <a:t>An innovative casino app designed to bring the thrill and excitement of roulette to the digital world.</a:t>
            </a:r>
            <a:endParaRPr/>
          </a:p>
          <a:p>
            <a:pPr marL="457200" lvl="0" indent="-311150" algn="l" rtl="0">
              <a:lnSpc>
                <a:spcPct val="110000"/>
              </a:lnSpc>
              <a:spcBef>
                <a:spcPts val="0"/>
              </a:spcBef>
              <a:spcAft>
                <a:spcPts val="0"/>
              </a:spcAft>
              <a:buSzPts val="1300"/>
              <a:buChar char="●"/>
            </a:pPr>
            <a:r>
              <a:rPr lang="en-GB"/>
              <a:t>Developed as a part of a data science group project.</a:t>
            </a:r>
            <a:endParaRPr/>
          </a:p>
          <a:p>
            <a:pPr marL="457200" lvl="0" indent="-311150" algn="l" rtl="0">
              <a:lnSpc>
                <a:spcPct val="110000"/>
              </a:lnSpc>
              <a:spcBef>
                <a:spcPts val="0"/>
              </a:spcBef>
              <a:spcAft>
                <a:spcPts val="0"/>
              </a:spcAft>
              <a:buSzPts val="1300"/>
              <a:buChar char="●"/>
            </a:pPr>
            <a:r>
              <a:rPr lang="en-GB"/>
              <a:t>Provides users with an immersive experience including playing roulette and simulating multiple roulette strategies.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24"/>
          <p:cNvPicPr preferRelativeResize="0">
            <a:picLocks noGrp="1"/>
          </p:cNvPicPr>
          <p:nvPr>
            <p:ph type="pic" idx="2"/>
          </p:nvPr>
        </p:nvPicPr>
        <p:blipFill rotWithShape="1">
          <a:blip r:embed="rId3">
            <a:alphaModFix/>
          </a:blip>
          <a:srcRect t="39" b="49"/>
          <a:stretch/>
        </p:blipFill>
        <p:spPr>
          <a:xfrm>
            <a:off x="5843075" y="632300"/>
            <a:ext cx="2615100" cy="3918900"/>
          </a:xfrm>
          <a:prstGeom prst="roundRect">
            <a:avLst>
              <a:gd name="adj" fmla="val 16667"/>
            </a:avLst>
          </a:prstGeom>
        </p:spPr>
      </p:pic>
      <p:sp>
        <p:nvSpPr>
          <p:cNvPr id="118" name="Google Shape;118;p24"/>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Realistic Roulette Gameplay</a:t>
            </a:r>
            <a:endParaRPr/>
          </a:p>
        </p:txBody>
      </p:sp>
      <p:sp>
        <p:nvSpPr>
          <p:cNvPr id="119" name="Google Shape;119;p24"/>
          <p:cNvSpPr txBox="1">
            <a:spLocks noGrp="1"/>
          </p:cNvSpPr>
          <p:nvPr>
            <p:ph type="subTitle" idx="1"/>
          </p:nvPr>
        </p:nvSpPr>
        <p:spPr>
          <a:xfrm>
            <a:off x="642700" y="1723725"/>
            <a:ext cx="3605100" cy="19647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SzPts val="1300"/>
              <a:buChar char="●"/>
            </a:pPr>
            <a:r>
              <a:rPr lang="en-GB"/>
              <a:t>Provides an authentic roulette experience with a visually appealing roulette wheel, accurate ball movements and dynamic sound effects</a:t>
            </a:r>
            <a:endParaRPr/>
          </a:p>
          <a:p>
            <a:pPr marL="457200" lvl="0" indent="-311150" algn="l" rtl="0">
              <a:lnSpc>
                <a:spcPct val="110000"/>
              </a:lnSpc>
              <a:spcBef>
                <a:spcPts val="0"/>
              </a:spcBef>
              <a:spcAft>
                <a:spcPts val="0"/>
              </a:spcAft>
              <a:buSzPts val="1300"/>
              <a:buChar char="●"/>
            </a:pPr>
            <a:r>
              <a:rPr lang="en-GB"/>
              <a:t>Ensures an immersive gaming experience including all the bet possibilities of a real roulette game</a:t>
            </a:r>
            <a:endParaRPr/>
          </a:p>
          <a:p>
            <a:pPr marL="457200" lvl="0" indent="-311150" algn="l" rtl="0">
              <a:lnSpc>
                <a:spcPct val="110000"/>
              </a:lnSpc>
              <a:spcBef>
                <a:spcPts val="0"/>
              </a:spcBef>
              <a:spcAft>
                <a:spcPts val="0"/>
              </a:spcAft>
              <a:buSzPts val="1300"/>
              <a:buChar char="●"/>
            </a:pPr>
            <a:r>
              <a:rPr lang="en-GB"/>
              <a:t>Includes a balance and a chip color selection system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5"/>
          <p:cNvPicPr preferRelativeResize="0">
            <a:picLocks noGrp="1"/>
          </p:cNvPicPr>
          <p:nvPr>
            <p:ph type="pic" idx="2"/>
          </p:nvPr>
        </p:nvPicPr>
        <p:blipFill rotWithShape="1">
          <a:blip r:embed="rId3">
            <a:alphaModFix/>
          </a:blip>
          <a:srcRect l="27139" r="27139"/>
          <a:stretch/>
        </p:blipFill>
        <p:spPr>
          <a:xfrm>
            <a:off x="5843075" y="632300"/>
            <a:ext cx="2615100" cy="3918900"/>
          </a:xfrm>
          <a:prstGeom prst="roundRect">
            <a:avLst>
              <a:gd name="adj" fmla="val 16667"/>
            </a:avLst>
          </a:prstGeom>
        </p:spPr>
      </p:pic>
      <p:sp>
        <p:nvSpPr>
          <p:cNvPr id="125" name="Google Shape;125;p25"/>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Simulated Strategies</a:t>
            </a:r>
            <a:endParaRPr/>
          </a:p>
        </p:txBody>
      </p:sp>
      <p:sp>
        <p:nvSpPr>
          <p:cNvPr id="126" name="Google Shape;126;p25"/>
          <p:cNvSpPr txBox="1">
            <a:spLocks noGrp="1"/>
          </p:cNvSpPr>
          <p:nvPr>
            <p:ph type="subTitle" idx="1"/>
          </p:nvPr>
        </p:nvSpPr>
        <p:spPr>
          <a:xfrm>
            <a:off x="642700" y="1723725"/>
            <a:ext cx="3605100" cy="19647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SzPts val="1300"/>
              <a:buChar char="●"/>
            </a:pPr>
            <a:r>
              <a:rPr lang="en-GB"/>
              <a:t>Users can experiment with various roulette strategies, both popular and custom-made, to examine their effectiveness in different scenarios.</a:t>
            </a:r>
            <a:endParaRPr/>
          </a:p>
          <a:p>
            <a:pPr marL="457200" lvl="0" indent="-311150" algn="l" rtl="0">
              <a:lnSpc>
                <a:spcPct val="110000"/>
              </a:lnSpc>
              <a:spcBef>
                <a:spcPts val="0"/>
              </a:spcBef>
              <a:spcAft>
                <a:spcPts val="0"/>
              </a:spcAft>
              <a:buSzPts val="1300"/>
              <a:buChar char="●"/>
            </a:pPr>
            <a:r>
              <a:rPr lang="en-GB"/>
              <a:t>From the Martingale system to the Fibonacci sequence, Roulette Lab allows users to test and evaluate these strategies in a risk-free environment.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6"/>
          <p:cNvPicPr preferRelativeResize="0">
            <a:picLocks noGrp="1"/>
          </p:cNvPicPr>
          <p:nvPr>
            <p:ph type="pic" idx="2"/>
          </p:nvPr>
        </p:nvPicPr>
        <p:blipFill rotWithShape="1">
          <a:blip r:embed="rId3">
            <a:alphaModFix/>
          </a:blip>
          <a:srcRect l="27767" r="27762"/>
          <a:stretch/>
        </p:blipFill>
        <p:spPr>
          <a:xfrm>
            <a:off x="5843075" y="632300"/>
            <a:ext cx="2615100" cy="3918900"/>
          </a:xfrm>
          <a:prstGeom prst="roundRect">
            <a:avLst>
              <a:gd name="adj" fmla="val 16667"/>
            </a:avLst>
          </a:prstGeom>
        </p:spPr>
      </p:pic>
      <p:sp>
        <p:nvSpPr>
          <p:cNvPr id="132" name="Google Shape;132;p26"/>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Development of Roulette Lab</a:t>
            </a:r>
            <a:endParaRPr/>
          </a:p>
        </p:txBody>
      </p:sp>
      <p:sp>
        <p:nvSpPr>
          <p:cNvPr id="133" name="Google Shape;133;p26"/>
          <p:cNvSpPr txBox="1">
            <a:spLocks noGrp="1"/>
          </p:cNvSpPr>
          <p:nvPr>
            <p:ph type="subTitle" idx="1"/>
          </p:nvPr>
        </p:nvSpPr>
        <p:spPr>
          <a:xfrm>
            <a:off x="642700" y="1723725"/>
            <a:ext cx="3605100" cy="19647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SzPts val="1300"/>
              <a:buChar char="●"/>
            </a:pPr>
            <a:r>
              <a:rPr lang="en-GB"/>
              <a:t>Initiated as a data science group project.</a:t>
            </a:r>
            <a:endParaRPr/>
          </a:p>
          <a:p>
            <a:pPr marL="457200" lvl="0" indent="-311150" algn="l" rtl="0">
              <a:lnSpc>
                <a:spcPct val="110000"/>
              </a:lnSpc>
              <a:spcBef>
                <a:spcPts val="0"/>
              </a:spcBef>
              <a:spcAft>
                <a:spcPts val="0"/>
              </a:spcAft>
              <a:buSzPts val="1300"/>
              <a:buChar char="●"/>
            </a:pPr>
            <a:r>
              <a:rPr lang="en-GB"/>
              <a:t>The project team consisted of 4 students (w, x, y, z).</a:t>
            </a:r>
            <a:endParaRPr/>
          </a:p>
          <a:p>
            <a:pPr marL="457200" lvl="0" indent="-311150" algn="l" rtl="0">
              <a:lnSpc>
                <a:spcPct val="110000"/>
              </a:lnSpc>
              <a:spcBef>
                <a:spcPts val="0"/>
              </a:spcBef>
              <a:spcAft>
                <a:spcPts val="0"/>
              </a:spcAft>
              <a:buSzPts val="1300"/>
              <a:buChar char="●"/>
            </a:pPr>
            <a:r>
              <a:rPr lang="en-GB"/>
              <a:t>Began with detailed analysis of the roulette game and already existing shiny apps.</a:t>
            </a:r>
            <a:endParaRPr/>
          </a:p>
          <a:p>
            <a:pPr marL="457200" lvl="0" indent="-311150" algn="l" rtl="0">
              <a:lnSpc>
                <a:spcPct val="110000"/>
              </a:lnSpc>
              <a:spcBef>
                <a:spcPts val="0"/>
              </a:spcBef>
              <a:spcAft>
                <a:spcPts val="0"/>
              </a:spcAft>
              <a:buSzPts val="1300"/>
              <a:buChar char="●"/>
            </a:pPr>
            <a:r>
              <a:rPr lang="en-GB"/>
              <a:t>Leveraged programming languages like R shiny, CSS and HTML to build the frontend and backend components of the app.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27"/>
          <p:cNvPicPr preferRelativeResize="0">
            <a:picLocks noGrp="1"/>
          </p:cNvPicPr>
          <p:nvPr>
            <p:ph type="pic" idx="2"/>
          </p:nvPr>
        </p:nvPicPr>
        <p:blipFill rotWithShape="1">
          <a:blip r:embed="rId3">
            <a:alphaModFix/>
          </a:blip>
          <a:srcRect l="19" r="29"/>
          <a:stretch/>
        </p:blipFill>
        <p:spPr>
          <a:xfrm>
            <a:off x="5843075" y="632300"/>
            <a:ext cx="2615100" cy="3918900"/>
          </a:xfrm>
          <a:prstGeom prst="roundRect">
            <a:avLst>
              <a:gd name="adj" fmla="val 16667"/>
            </a:avLst>
          </a:prstGeom>
        </p:spPr>
      </p:pic>
      <p:sp>
        <p:nvSpPr>
          <p:cNvPr id="139" name="Google Shape;139;p27"/>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Conclusion</a:t>
            </a:r>
            <a:endParaRPr/>
          </a:p>
        </p:txBody>
      </p:sp>
      <p:sp>
        <p:nvSpPr>
          <p:cNvPr id="140" name="Google Shape;140;p27"/>
          <p:cNvSpPr txBox="1">
            <a:spLocks noGrp="1"/>
          </p:cNvSpPr>
          <p:nvPr>
            <p:ph type="subTitle" idx="1"/>
          </p:nvPr>
        </p:nvSpPr>
        <p:spPr>
          <a:xfrm>
            <a:off x="642700" y="1723725"/>
            <a:ext cx="3605100" cy="19647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SzPts val="1300"/>
              <a:buChar char="●"/>
            </a:pPr>
            <a:r>
              <a:rPr lang="en-GB" dirty="0"/>
              <a:t>Roulette Lab stands as a fusion of entertainment and data science.</a:t>
            </a:r>
            <a:endParaRPr dirty="0"/>
          </a:p>
          <a:p>
            <a:pPr marL="457200" lvl="0" indent="-311150" algn="l" rtl="0">
              <a:lnSpc>
                <a:spcPct val="110000"/>
              </a:lnSpc>
              <a:spcBef>
                <a:spcPts val="0"/>
              </a:spcBef>
              <a:spcAft>
                <a:spcPts val="0"/>
              </a:spcAft>
              <a:buSzPts val="1300"/>
              <a:buChar char="●"/>
            </a:pPr>
            <a:r>
              <a:rPr lang="en-GB" dirty="0"/>
              <a:t>Offers users a thrilling experience while serving as a platform for exploring and </a:t>
            </a:r>
            <a:r>
              <a:rPr lang="en-GB" dirty="0" err="1"/>
              <a:t>analyzing</a:t>
            </a:r>
            <a:r>
              <a:rPr lang="en-GB" dirty="0"/>
              <a:t> the complexities of roulette.</a:t>
            </a:r>
            <a:endParaRPr dirty="0"/>
          </a:p>
          <a:p>
            <a:pPr marL="457200" lvl="0" indent="-311150" algn="l" rtl="0">
              <a:lnSpc>
                <a:spcPct val="110000"/>
              </a:lnSpc>
              <a:spcBef>
                <a:spcPts val="0"/>
              </a:spcBef>
              <a:spcAft>
                <a:spcPts val="0"/>
              </a:spcAft>
              <a:buSzPts val="1300"/>
              <a:buChar char="●"/>
            </a:pPr>
            <a:r>
              <a:rPr lang="en-GB" dirty="0"/>
              <a:t>Empowers users to deepen their understanding of the game and ultimately enhance their decision-making skills.</a:t>
            </a:r>
            <a:endParaRPr dirty="0"/>
          </a:p>
          <a:p>
            <a:pPr marL="457200" lvl="0" indent="-311150" algn="l" rtl="0">
              <a:lnSpc>
                <a:spcPct val="110000"/>
              </a:lnSpc>
              <a:spcBef>
                <a:spcPts val="0"/>
              </a:spcBef>
              <a:spcAft>
                <a:spcPts val="0"/>
              </a:spcAft>
              <a:buSzPts val="1300"/>
              <a:buChar char="●"/>
            </a:pPr>
            <a:r>
              <a:rPr lang="en-GB" dirty="0"/>
              <a:t>Showcases the potential of data science applications beyond conventional domains.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DC2A584-DE6A-FAE3-D076-36EAA1CAA435}"/>
              </a:ext>
            </a:extLst>
          </p:cNvPr>
          <p:cNvSpPr>
            <a:spLocks noGrp="1"/>
          </p:cNvSpPr>
          <p:nvPr>
            <p:ph type="pic" idx="2"/>
          </p:nvPr>
        </p:nvSpPr>
        <p:spPr/>
      </p:sp>
      <p:sp>
        <p:nvSpPr>
          <p:cNvPr id="3" name="Title 2">
            <a:extLst>
              <a:ext uri="{FF2B5EF4-FFF2-40B4-BE49-F238E27FC236}">
                <a16:creationId xmlns:a16="http://schemas.microsoft.com/office/drawing/2014/main" id="{7C4F431F-EFBD-3025-050D-781734FEE555}"/>
              </a:ext>
            </a:extLst>
          </p:cNvPr>
          <p:cNvSpPr>
            <a:spLocks noGrp="1"/>
          </p:cNvSpPr>
          <p:nvPr>
            <p:ph type="title"/>
          </p:nvPr>
        </p:nvSpPr>
        <p:spPr/>
        <p:txBody>
          <a:bodyPr/>
          <a:lstStyle/>
          <a:p>
            <a:r>
              <a:rPr lang="fr-CH" dirty="0" err="1"/>
              <a:t>Difficulties</a:t>
            </a:r>
            <a:r>
              <a:rPr lang="fr-CH" dirty="0"/>
              <a:t>	</a:t>
            </a:r>
          </a:p>
        </p:txBody>
      </p:sp>
      <p:sp>
        <p:nvSpPr>
          <p:cNvPr id="4" name="Subtitle 3">
            <a:extLst>
              <a:ext uri="{FF2B5EF4-FFF2-40B4-BE49-F238E27FC236}">
                <a16:creationId xmlns:a16="http://schemas.microsoft.com/office/drawing/2014/main" id="{B405A022-CF87-2198-B205-52C3AEA36A8E}"/>
              </a:ext>
            </a:extLst>
          </p:cNvPr>
          <p:cNvSpPr>
            <a:spLocks noGrp="1"/>
          </p:cNvSpPr>
          <p:nvPr>
            <p:ph type="subTitle" idx="1"/>
          </p:nvPr>
        </p:nvSpPr>
        <p:spPr>
          <a:xfrm>
            <a:off x="642700" y="1723725"/>
            <a:ext cx="3605100" cy="2385238"/>
          </a:xfrm>
        </p:spPr>
        <p:txBody>
          <a:bodyPr/>
          <a:lstStyle/>
          <a:p>
            <a:pPr marL="457200" lvl="0" indent="-311150" algn="l" rtl="0">
              <a:lnSpc>
                <a:spcPct val="110000"/>
              </a:lnSpc>
              <a:spcBef>
                <a:spcPts val="0"/>
              </a:spcBef>
              <a:spcAft>
                <a:spcPts val="0"/>
              </a:spcAft>
              <a:buSzPts val="1300"/>
              <a:buChar char="●"/>
            </a:pPr>
            <a:r>
              <a:rPr lang="en-US" dirty="0"/>
              <a:t>Starting from an already finished project was a challenging experience. We had to reverse-engineer the whole program.</a:t>
            </a:r>
          </a:p>
          <a:p>
            <a:pPr marL="457200" lvl="0" indent="-311150" algn="l" rtl="0">
              <a:lnSpc>
                <a:spcPct val="110000"/>
              </a:lnSpc>
              <a:spcBef>
                <a:spcPts val="0"/>
              </a:spcBef>
              <a:spcAft>
                <a:spcPts val="0"/>
              </a:spcAft>
              <a:buSzPts val="1300"/>
              <a:buChar char="●"/>
            </a:pPr>
            <a:r>
              <a:rPr lang="en-US" dirty="0"/>
              <a:t>LaTeX gave us difficulties in showing the mathematical writing.</a:t>
            </a:r>
          </a:p>
          <a:p>
            <a:pPr marL="457200" lvl="0" indent="-311150" algn="l" rtl="0">
              <a:lnSpc>
                <a:spcPct val="110000"/>
              </a:lnSpc>
              <a:spcBef>
                <a:spcPts val="0"/>
              </a:spcBef>
              <a:spcAft>
                <a:spcPts val="0"/>
              </a:spcAft>
              <a:buSzPts val="1300"/>
              <a:buChar char="●"/>
            </a:pPr>
            <a:r>
              <a:rPr lang="en-US" dirty="0"/>
              <a:t>Creating a package when we had already finished the </a:t>
            </a:r>
            <a:r>
              <a:rPr lang="en-US"/>
              <a:t>app wasn’t the best idea.</a:t>
            </a:r>
            <a:endParaRPr lang="en-US" dirty="0"/>
          </a:p>
          <a:p>
            <a:pPr marL="457200" lvl="0" indent="-311150" algn="l" rtl="0">
              <a:lnSpc>
                <a:spcPct val="110000"/>
              </a:lnSpc>
              <a:spcBef>
                <a:spcPts val="0"/>
              </a:spcBef>
              <a:spcAft>
                <a:spcPts val="0"/>
              </a:spcAft>
              <a:buSzPts val="1300"/>
              <a:buChar char="●"/>
            </a:pPr>
            <a:endParaRPr lang="fr-CH" dirty="0"/>
          </a:p>
        </p:txBody>
      </p:sp>
    </p:spTree>
    <p:extLst>
      <p:ext uri="{BB962C8B-B14F-4D97-AF65-F5344CB8AC3E}">
        <p14:creationId xmlns:p14="http://schemas.microsoft.com/office/powerpoint/2010/main" val="293570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8"/>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Thank you. Please feel free to ask any questions.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ern Monochrome - v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376</Words>
  <Application>Microsoft Office PowerPoint</Application>
  <PresentationFormat>On-screen Show (16:9)</PresentationFormat>
  <Paragraphs>29</Paragraphs>
  <Slides>9</Slides>
  <Notes>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vt:i4>
      </vt:variant>
    </vt:vector>
  </HeadingPairs>
  <TitlesOfParts>
    <vt:vector size="15" baseType="lpstr">
      <vt:lpstr>Arial</vt:lpstr>
      <vt:lpstr>Poppins</vt:lpstr>
      <vt:lpstr>League Spartan Medium</vt:lpstr>
      <vt:lpstr>Inter</vt:lpstr>
      <vt:lpstr>Simple Light</vt:lpstr>
      <vt:lpstr>Modern Monochrome - v1</vt:lpstr>
      <vt:lpstr>Roulette Lab - A Casino App Powered by Data Science</vt:lpstr>
      <vt:lpstr>Introduction</vt:lpstr>
      <vt:lpstr>Introduction to Roulette Lab</vt:lpstr>
      <vt:lpstr>Realistic Roulette Gameplay</vt:lpstr>
      <vt:lpstr>Simulated Strategies</vt:lpstr>
      <vt:lpstr>Development of Roulette Lab</vt:lpstr>
      <vt:lpstr>Conclusion</vt:lpstr>
      <vt:lpstr>Difficulties </vt:lpstr>
      <vt:lpstr>Thank you. Please feel free to ask 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Roulette Lab - A Casino App Powered by Data Science</dc:title>
  <cp:lastModifiedBy>Ricardo Alexandre Simoes Barbosa</cp:lastModifiedBy>
  <cp:revision>1</cp:revision>
  <dcterms:modified xsi:type="dcterms:W3CDTF">2023-05-21T18:46:52Z</dcterms:modified>
</cp:coreProperties>
</file>